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1" d="100"/>
          <a:sy n="51" d="100"/>
        </p:scale>
        <p:origin x="84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41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29" y="2751415"/>
            <a:ext cx="4868942" cy="27266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562814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the Simple Calculator using Java AWT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6350437" y="477202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This presentation introduces the development of a simple calculator using the Java Abstract Window Toolkit (AWT). We'll delve into its components, working principle, and practical applications.</a:t>
            </a:r>
            <a:endParaRPr lang="en-US" sz="1944" dirty="0"/>
          </a:p>
        </p:txBody>
      </p:sp>
      <p:sp>
        <p:nvSpPr>
          <p:cNvPr id="10" name="Text 4"/>
          <p:cNvSpPr/>
          <p:nvPr/>
        </p:nvSpPr>
        <p:spPr>
          <a:xfrm>
            <a:off x="9858496" y="6445448"/>
            <a:ext cx="38116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Abhinav Dyan Samantara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734758"/>
            <a:ext cx="838223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Key Takeaways</a:t>
            </a:r>
            <a:endParaRPr lang="en-US" sz="5400" dirty="0"/>
          </a:p>
        </p:txBody>
      </p:sp>
      <p:sp>
        <p:nvSpPr>
          <p:cNvPr id="6" name="Text 2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Calculator, built using Java AWT, provides a user-friendly interface for basic arithmetic operations. It finds its application in personal, educational, and business settings.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36163"/>
            <a:ext cx="129023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Overview of Java AWT (Abstract Window Toolkit)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2601516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Java AWT is a platform-dependent graphical user interface (GUI) toolkit. It provides a set of classes for creating basic GUI elements, such as buttons, labels, text fields, and windows.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64037" y="391608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Features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864037" y="4505801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AWT is built on top of the native windowing system of the underlying platform, ensuring platform-specific look and feel. It allows developers to create graphical user interfaces that are consistent with the operating system.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72695" y="391608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Advantages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767626" y="450580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Simplicity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767626" y="498717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Platform-specific look and feel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767626" y="546854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Lightweight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81354" y="391608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Disadvantages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0276284" y="450580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Limited functionality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276284" y="4987171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Platform-dependent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924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21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6203" y="3021210"/>
            <a:ext cx="8663940" cy="5915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8"/>
              </a:lnSpc>
              <a:buNone/>
            </a:pPr>
            <a:r>
              <a:rPr lang="en-US" sz="372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Components of the Simple Calculator</a:t>
            </a:r>
            <a:endParaRPr lang="en-US" sz="3727" dirty="0"/>
          </a:p>
        </p:txBody>
      </p:sp>
      <p:sp>
        <p:nvSpPr>
          <p:cNvPr id="6" name="Text 2"/>
          <p:cNvSpPr/>
          <p:nvPr/>
        </p:nvSpPr>
        <p:spPr>
          <a:xfrm>
            <a:off x="1056322" y="3724393"/>
            <a:ext cx="12517874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built with Java AWT comprises basic GUI elements that enable users to perform arithmetic calculations.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1056143" y="4368283"/>
            <a:ext cx="479108" cy="47910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92283" y="5248037"/>
            <a:ext cx="156576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6"/>
              </a:lnSpc>
              <a:buNone/>
            </a:pPr>
            <a:endParaRPr lang="en-US" sz="2236" dirty="0"/>
          </a:p>
        </p:txBody>
      </p:sp>
      <p:sp>
        <p:nvSpPr>
          <p:cNvPr id="9" name="Text 5"/>
          <p:cNvSpPr/>
          <p:nvPr/>
        </p:nvSpPr>
        <p:spPr>
          <a:xfrm>
            <a:off x="1748195" y="4455955"/>
            <a:ext cx="2366248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Number Buttons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854637" y="4796453"/>
            <a:ext cx="5460563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Digit buttons (0-9) allow users to input numbers.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7528001" y="4329996"/>
            <a:ext cx="479108" cy="47910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81513" y="4447508"/>
            <a:ext cx="166092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6"/>
              </a:lnSpc>
              <a:buNone/>
            </a:pPr>
            <a:r>
              <a:rPr lang="en-US" sz="22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36" dirty="0"/>
          </a:p>
        </p:txBody>
      </p:sp>
      <p:sp>
        <p:nvSpPr>
          <p:cNvPr id="13" name="Text 9"/>
          <p:cNvSpPr/>
          <p:nvPr/>
        </p:nvSpPr>
        <p:spPr>
          <a:xfrm>
            <a:off x="8219910" y="4416923"/>
            <a:ext cx="2366248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Operator Buttons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8351628" y="4846376"/>
            <a:ext cx="5460563" cy="681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Buttons for basic arithmetic operations like addition, subtraction, multiplication, division, percentage, modulus, negation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1056143" y="6247326"/>
            <a:ext cx="479108" cy="47910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213366" y="6805374"/>
            <a:ext cx="164663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6"/>
              </a:lnSpc>
              <a:buNone/>
            </a:pPr>
            <a:endParaRPr lang="en-US" sz="2236" dirty="0"/>
          </a:p>
        </p:txBody>
      </p:sp>
      <p:sp>
        <p:nvSpPr>
          <p:cNvPr id="17" name="Text 13"/>
          <p:cNvSpPr/>
          <p:nvPr/>
        </p:nvSpPr>
        <p:spPr>
          <a:xfrm>
            <a:off x="1748195" y="6269490"/>
            <a:ext cx="2366248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Display Field</a:t>
            </a:r>
            <a:endParaRPr lang="en-US" sz="2400" dirty="0"/>
          </a:p>
        </p:txBody>
      </p:sp>
      <p:sp>
        <p:nvSpPr>
          <p:cNvPr id="18" name="Text 14"/>
          <p:cNvSpPr/>
          <p:nvPr/>
        </p:nvSpPr>
        <p:spPr>
          <a:xfrm>
            <a:off x="1907220" y="6648801"/>
            <a:ext cx="5460563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Displays the input numbers, operators, and the </a:t>
            </a:r>
          </a:p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final result.</a:t>
            </a:r>
            <a:endParaRPr lang="en-US" sz="2000" dirty="0"/>
          </a:p>
        </p:txBody>
      </p:sp>
      <p:sp>
        <p:nvSpPr>
          <p:cNvPr id="19" name="Shape 15"/>
          <p:cNvSpPr/>
          <p:nvPr/>
        </p:nvSpPr>
        <p:spPr>
          <a:xfrm>
            <a:off x="7525005" y="6303687"/>
            <a:ext cx="479108" cy="479108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674726" y="6377370"/>
            <a:ext cx="172879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6"/>
              </a:lnSpc>
              <a:buNone/>
            </a:pPr>
            <a:r>
              <a:rPr lang="en-US" sz="22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236" dirty="0"/>
          </a:p>
        </p:txBody>
      </p:sp>
      <p:sp>
        <p:nvSpPr>
          <p:cNvPr id="21" name="Text 17"/>
          <p:cNvSpPr/>
          <p:nvPr/>
        </p:nvSpPr>
        <p:spPr>
          <a:xfrm>
            <a:off x="8355523" y="6293080"/>
            <a:ext cx="2366248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Equal Button</a:t>
            </a:r>
            <a:endParaRPr lang="en-US" sz="2400" dirty="0"/>
          </a:p>
        </p:txBody>
      </p:sp>
      <p:sp>
        <p:nvSpPr>
          <p:cNvPr id="22" name="Text 18"/>
          <p:cNvSpPr/>
          <p:nvPr/>
        </p:nvSpPr>
        <p:spPr>
          <a:xfrm>
            <a:off x="8355523" y="6726434"/>
            <a:ext cx="5460563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Triggers the calculation and displays the result.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A30AD7-937D-0915-EE8A-2B04D1C86BFE}"/>
              </a:ext>
            </a:extLst>
          </p:cNvPr>
          <p:cNvSpPr txBox="1"/>
          <p:nvPr/>
        </p:nvSpPr>
        <p:spPr>
          <a:xfrm>
            <a:off x="1128156" y="4427121"/>
            <a:ext cx="34438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40" dirty="0">
                <a:solidFill>
                  <a:schemeClr val="bg1"/>
                </a:solidFill>
              </a:rPr>
              <a:t>1</a:t>
            </a:r>
            <a:endParaRPr lang="en-IN" sz="224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F18A0A-E628-E8BA-4D45-A9B1EAA15B9A}"/>
              </a:ext>
            </a:extLst>
          </p:cNvPr>
          <p:cNvSpPr txBox="1"/>
          <p:nvPr/>
        </p:nvSpPr>
        <p:spPr>
          <a:xfrm>
            <a:off x="1123505" y="6289391"/>
            <a:ext cx="34438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40" dirty="0">
                <a:solidFill>
                  <a:schemeClr val="bg1"/>
                </a:solidFill>
              </a:rPr>
              <a:t>3</a:t>
            </a:r>
            <a:endParaRPr lang="en-IN" sz="224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44"/>
            <a:ext cx="14630400" cy="82906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86036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1044127" y="359769"/>
            <a:ext cx="7994452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Working Principle of the Simple Calculator</a:t>
            </a:r>
            <a:endParaRPr lang="en-US" sz="3024" dirty="0"/>
          </a:p>
        </p:txBody>
      </p:sp>
      <p:sp>
        <p:nvSpPr>
          <p:cNvPr id="6" name="Text 2"/>
          <p:cNvSpPr/>
          <p:nvPr/>
        </p:nvSpPr>
        <p:spPr>
          <a:xfrm>
            <a:off x="1420234" y="957833"/>
            <a:ext cx="1015805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calculator's working principle involves capturing user input, processing calculations, and displaying the results.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94" y="1806990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93863" y="204652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Input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3513586" y="2408893"/>
            <a:ext cx="903482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interact with the calculator by pressing number and operator buttons.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093" y="3034721"/>
            <a:ext cx="864037" cy="13825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59348" y="3188945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Input Processing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3513586" y="3555258"/>
            <a:ext cx="903482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program captures user input, stores it in variables, and prepares the data for calculations.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094" y="4258389"/>
            <a:ext cx="864037" cy="1382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359348" y="4297260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Calculation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3513586" y="4673422"/>
            <a:ext cx="903482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When the equal button is pressed, the program performs the specified arithmetic operation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using the stored input values.</a:t>
            </a:r>
            <a:endParaRPr lang="en-US" sz="20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92" y="5400913"/>
            <a:ext cx="864037" cy="13825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359348" y="5634689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Result Display</a:t>
            </a:r>
            <a:endParaRPr lang="en-US" sz="2400" dirty="0"/>
          </a:p>
        </p:txBody>
      </p:sp>
      <p:sp>
        <p:nvSpPr>
          <p:cNvPr id="18" name="Text 10"/>
          <p:cNvSpPr/>
          <p:nvPr/>
        </p:nvSpPr>
        <p:spPr>
          <a:xfrm>
            <a:off x="3513586" y="6010851"/>
            <a:ext cx="903482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calculated result is displayed in the designated field, providing visual feedback to the user.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625" y="1612225"/>
            <a:ext cx="5005149" cy="50051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3749" y="274797"/>
            <a:ext cx="7796451" cy="1069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11"/>
              </a:lnSpc>
              <a:buNone/>
            </a:pPr>
            <a:r>
              <a:rPr lang="en-US" sz="336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Basic Arithmetic Operations Supported</a:t>
            </a:r>
            <a:endParaRPr lang="en-US" sz="3369" dirty="0"/>
          </a:p>
        </p:txBody>
      </p:sp>
      <p:sp>
        <p:nvSpPr>
          <p:cNvPr id="7" name="Text 2"/>
          <p:cNvSpPr/>
          <p:nvPr/>
        </p:nvSpPr>
        <p:spPr>
          <a:xfrm>
            <a:off x="473748" y="1467326"/>
            <a:ext cx="7796451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provides support for a variety of fundamental arithmetic</a:t>
            </a:r>
          </a:p>
          <a:p>
            <a:pPr marL="0" indent="0">
              <a:lnSpc>
                <a:spcPts val="2425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operations.</a:t>
            </a:r>
            <a:endParaRPr lang="en-US" sz="2000" dirty="0"/>
          </a:p>
        </p:txBody>
      </p:sp>
      <p:sp>
        <p:nvSpPr>
          <p:cNvPr id="8" name="Shape 3"/>
          <p:cNvSpPr/>
          <p:nvPr/>
        </p:nvSpPr>
        <p:spPr>
          <a:xfrm>
            <a:off x="673775" y="2554486"/>
            <a:ext cx="7796451" cy="5003363"/>
          </a:xfrm>
          <a:prstGeom prst="roundRect">
            <a:avLst>
              <a:gd name="adj" fmla="val 1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81395" y="2562106"/>
            <a:ext cx="7781211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873800" y="2685217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Operation</a:t>
            </a:r>
            <a:endParaRPr lang="en-US" sz="1516" dirty="0"/>
          </a:p>
        </p:txBody>
      </p:sp>
      <p:sp>
        <p:nvSpPr>
          <p:cNvPr id="11" name="Text 6"/>
          <p:cNvSpPr/>
          <p:nvPr/>
        </p:nvSpPr>
        <p:spPr>
          <a:xfrm>
            <a:off x="4768215" y="2685217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Symbol</a:t>
            </a:r>
            <a:endParaRPr lang="en-US" sz="1516" dirty="0"/>
          </a:p>
        </p:txBody>
      </p:sp>
      <p:sp>
        <p:nvSpPr>
          <p:cNvPr id="12" name="Shape 7"/>
          <p:cNvSpPr/>
          <p:nvPr/>
        </p:nvSpPr>
        <p:spPr>
          <a:xfrm>
            <a:off x="681395" y="3116342"/>
            <a:ext cx="7781211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73800" y="3239452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Addition</a:t>
            </a:r>
            <a:endParaRPr lang="en-US" sz="1516" dirty="0"/>
          </a:p>
        </p:txBody>
      </p:sp>
      <p:sp>
        <p:nvSpPr>
          <p:cNvPr id="14" name="Text 9"/>
          <p:cNvSpPr/>
          <p:nvPr/>
        </p:nvSpPr>
        <p:spPr>
          <a:xfrm>
            <a:off x="4768215" y="3239452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+</a:t>
            </a:r>
            <a:endParaRPr lang="en-US" sz="1516" dirty="0"/>
          </a:p>
        </p:txBody>
      </p:sp>
      <p:sp>
        <p:nvSpPr>
          <p:cNvPr id="15" name="Shape 10"/>
          <p:cNvSpPr/>
          <p:nvPr/>
        </p:nvSpPr>
        <p:spPr>
          <a:xfrm>
            <a:off x="681395" y="3670578"/>
            <a:ext cx="7781211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873800" y="3793688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Subtraction</a:t>
            </a:r>
            <a:endParaRPr lang="en-US" sz="1516" dirty="0"/>
          </a:p>
        </p:txBody>
      </p:sp>
      <p:sp>
        <p:nvSpPr>
          <p:cNvPr id="17" name="Text 12"/>
          <p:cNvSpPr/>
          <p:nvPr/>
        </p:nvSpPr>
        <p:spPr>
          <a:xfrm>
            <a:off x="4768215" y="3793688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-</a:t>
            </a:r>
            <a:endParaRPr lang="en-US" sz="1516" dirty="0"/>
          </a:p>
        </p:txBody>
      </p:sp>
      <p:sp>
        <p:nvSpPr>
          <p:cNvPr id="18" name="Shape 13"/>
          <p:cNvSpPr/>
          <p:nvPr/>
        </p:nvSpPr>
        <p:spPr>
          <a:xfrm>
            <a:off x="681395" y="4224814"/>
            <a:ext cx="7781211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873800" y="4347924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Multiplication</a:t>
            </a:r>
            <a:endParaRPr lang="en-US" sz="1516" dirty="0"/>
          </a:p>
        </p:txBody>
      </p:sp>
      <p:sp>
        <p:nvSpPr>
          <p:cNvPr id="20" name="Text 15"/>
          <p:cNvSpPr/>
          <p:nvPr/>
        </p:nvSpPr>
        <p:spPr>
          <a:xfrm>
            <a:off x="4768215" y="4347924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*</a:t>
            </a:r>
            <a:endParaRPr lang="en-US" sz="1516" dirty="0"/>
          </a:p>
        </p:txBody>
      </p:sp>
      <p:sp>
        <p:nvSpPr>
          <p:cNvPr id="21" name="Shape 16"/>
          <p:cNvSpPr/>
          <p:nvPr/>
        </p:nvSpPr>
        <p:spPr>
          <a:xfrm>
            <a:off x="681395" y="4779050"/>
            <a:ext cx="7781211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873800" y="4902160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Division</a:t>
            </a:r>
            <a:endParaRPr lang="en-US" sz="1516" dirty="0"/>
          </a:p>
        </p:txBody>
      </p:sp>
      <p:sp>
        <p:nvSpPr>
          <p:cNvPr id="23" name="Text 18"/>
          <p:cNvSpPr/>
          <p:nvPr/>
        </p:nvSpPr>
        <p:spPr>
          <a:xfrm>
            <a:off x="4768215" y="4902160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/</a:t>
            </a:r>
            <a:endParaRPr lang="en-US" sz="1516" dirty="0"/>
          </a:p>
        </p:txBody>
      </p:sp>
      <p:sp>
        <p:nvSpPr>
          <p:cNvPr id="24" name="Shape 19"/>
          <p:cNvSpPr/>
          <p:nvPr/>
        </p:nvSpPr>
        <p:spPr>
          <a:xfrm>
            <a:off x="681395" y="5333286"/>
            <a:ext cx="7781211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873800" y="5456396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Square Root</a:t>
            </a:r>
            <a:endParaRPr lang="en-US" sz="1516" dirty="0"/>
          </a:p>
        </p:txBody>
      </p:sp>
      <p:sp>
        <p:nvSpPr>
          <p:cNvPr id="26" name="Text 21"/>
          <p:cNvSpPr/>
          <p:nvPr/>
        </p:nvSpPr>
        <p:spPr>
          <a:xfrm>
            <a:off x="4768215" y="5456396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√</a:t>
            </a:r>
            <a:endParaRPr lang="en-US" sz="1516" dirty="0"/>
          </a:p>
        </p:txBody>
      </p:sp>
      <p:sp>
        <p:nvSpPr>
          <p:cNvPr id="27" name="Shape 22"/>
          <p:cNvSpPr/>
          <p:nvPr/>
        </p:nvSpPr>
        <p:spPr>
          <a:xfrm>
            <a:off x="681395" y="5887522"/>
            <a:ext cx="7781211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3"/>
          <p:cNvSpPr/>
          <p:nvPr/>
        </p:nvSpPr>
        <p:spPr>
          <a:xfrm>
            <a:off x="873800" y="6010632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Percentage</a:t>
            </a:r>
            <a:endParaRPr lang="en-US" sz="1516" dirty="0"/>
          </a:p>
        </p:txBody>
      </p:sp>
      <p:sp>
        <p:nvSpPr>
          <p:cNvPr id="29" name="Text 24"/>
          <p:cNvSpPr/>
          <p:nvPr/>
        </p:nvSpPr>
        <p:spPr>
          <a:xfrm>
            <a:off x="4768215" y="6010632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%</a:t>
            </a:r>
            <a:endParaRPr lang="en-US" sz="1516" dirty="0"/>
          </a:p>
        </p:txBody>
      </p:sp>
      <p:sp>
        <p:nvSpPr>
          <p:cNvPr id="30" name="Shape 25"/>
          <p:cNvSpPr/>
          <p:nvPr/>
        </p:nvSpPr>
        <p:spPr>
          <a:xfrm>
            <a:off x="681395" y="6441758"/>
            <a:ext cx="7781211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6"/>
          <p:cNvSpPr/>
          <p:nvPr/>
        </p:nvSpPr>
        <p:spPr>
          <a:xfrm>
            <a:off x="873800" y="6564868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Modulus</a:t>
            </a:r>
            <a:endParaRPr lang="en-US" sz="1516" dirty="0"/>
          </a:p>
        </p:txBody>
      </p:sp>
      <p:sp>
        <p:nvSpPr>
          <p:cNvPr id="32" name="Text 27"/>
          <p:cNvSpPr/>
          <p:nvPr/>
        </p:nvSpPr>
        <p:spPr>
          <a:xfrm>
            <a:off x="4768215" y="6564868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%</a:t>
            </a:r>
            <a:endParaRPr lang="en-US" sz="1516" dirty="0"/>
          </a:p>
        </p:txBody>
      </p:sp>
      <p:sp>
        <p:nvSpPr>
          <p:cNvPr id="33" name="Shape 28"/>
          <p:cNvSpPr/>
          <p:nvPr/>
        </p:nvSpPr>
        <p:spPr>
          <a:xfrm>
            <a:off x="681395" y="6995993"/>
            <a:ext cx="7781211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29"/>
          <p:cNvSpPr/>
          <p:nvPr/>
        </p:nvSpPr>
        <p:spPr>
          <a:xfrm>
            <a:off x="873800" y="7119104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Negation</a:t>
            </a:r>
            <a:endParaRPr lang="en-US" sz="1516" dirty="0"/>
          </a:p>
        </p:txBody>
      </p:sp>
      <p:sp>
        <p:nvSpPr>
          <p:cNvPr id="35" name="Text 30"/>
          <p:cNvSpPr/>
          <p:nvPr/>
        </p:nvSpPr>
        <p:spPr>
          <a:xfrm>
            <a:off x="4768215" y="7119104"/>
            <a:ext cx="3501985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51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+/-</a:t>
            </a:r>
            <a:endParaRPr lang="en-US" sz="151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2" y="1659612"/>
            <a:ext cx="4910376" cy="49103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92929" y="647819"/>
            <a:ext cx="7530941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1"/>
              </a:lnSpc>
              <a:buNone/>
            </a:pPr>
            <a:r>
              <a:rPr lang="en-US" sz="403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Advantages of the Simple Calculator</a:t>
            </a:r>
            <a:endParaRPr lang="en-US" sz="4032" dirty="0"/>
          </a:p>
        </p:txBody>
      </p:sp>
      <p:sp>
        <p:nvSpPr>
          <p:cNvPr id="7" name="Text 2"/>
          <p:cNvSpPr/>
          <p:nvPr/>
        </p:nvSpPr>
        <p:spPr>
          <a:xfrm>
            <a:off x="6292929" y="2273618"/>
            <a:ext cx="7530941" cy="737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offers several advantages, making it a useful tool for basic calculations.</a:t>
            </a:r>
            <a:endParaRPr lang="en-US" sz="2000" dirty="0"/>
          </a:p>
        </p:txBody>
      </p:sp>
      <p:sp>
        <p:nvSpPr>
          <p:cNvPr id="8" name="Shape 3"/>
          <p:cNvSpPr/>
          <p:nvPr/>
        </p:nvSpPr>
        <p:spPr>
          <a:xfrm>
            <a:off x="6292929" y="3270290"/>
            <a:ext cx="3650337" cy="2409230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530935" y="3508296"/>
            <a:ext cx="2560558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User-Friendly</a:t>
            </a:r>
            <a:endParaRPr lang="en-US" sz="2016" dirty="0"/>
          </a:p>
        </p:txBody>
      </p:sp>
      <p:sp>
        <p:nvSpPr>
          <p:cNvPr id="10" name="Text 5"/>
          <p:cNvSpPr/>
          <p:nvPr/>
        </p:nvSpPr>
        <p:spPr>
          <a:xfrm>
            <a:off x="6530935" y="3966567"/>
            <a:ext cx="3174325" cy="14749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3"/>
              </a:lnSpc>
              <a:buNone/>
            </a:pPr>
            <a:r>
              <a:rPr lang="en-US" sz="181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Its intuitive interface and straightforward design make it easy for users of all levels to operate.</a:t>
            </a:r>
            <a:endParaRPr lang="en-US" sz="1815" dirty="0"/>
          </a:p>
        </p:txBody>
      </p:sp>
      <p:sp>
        <p:nvSpPr>
          <p:cNvPr id="11" name="Shape 6"/>
          <p:cNvSpPr/>
          <p:nvPr/>
        </p:nvSpPr>
        <p:spPr>
          <a:xfrm>
            <a:off x="10173653" y="3270290"/>
            <a:ext cx="3650337" cy="2409230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411658" y="3508296"/>
            <a:ext cx="2560558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Basic Functionality</a:t>
            </a:r>
            <a:endParaRPr lang="en-US" sz="2016" dirty="0"/>
          </a:p>
        </p:txBody>
      </p:sp>
      <p:sp>
        <p:nvSpPr>
          <p:cNvPr id="13" name="Text 8"/>
          <p:cNvSpPr/>
          <p:nvPr/>
        </p:nvSpPr>
        <p:spPr>
          <a:xfrm>
            <a:off x="10411658" y="3966567"/>
            <a:ext cx="3174325" cy="1106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3"/>
              </a:lnSpc>
              <a:buNone/>
            </a:pPr>
            <a:r>
              <a:rPr lang="en-US" sz="181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It provides essential arithmetic operations for everyday calculations.</a:t>
            </a:r>
            <a:endParaRPr lang="en-US" sz="1815" dirty="0"/>
          </a:p>
        </p:txBody>
      </p:sp>
      <p:sp>
        <p:nvSpPr>
          <p:cNvPr id="14" name="Shape 9"/>
          <p:cNvSpPr/>
          <p:nvPr/>
        </p:nvSpPr>
        <p:spPr>
          <a:xfrm>
            <a:off x="6292929" y="5909905"/>
            <a:ext cx="7530941" cy="1671757"/>
          </a:xfrm>
          <a:prstGeom prst="roundRect">
            <a:avLst>
              <a:gd name="adj" fmla="val 579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530935" y="6147911"/>
            <a:ext cx="2620804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Lightweight and Fast</a:t>
            </a:r>
            <a:endParaRPr lang="en-US" sz="2016" dirty="0"/>
          </a:p>
        </p:txBody>
      </p:sp>
      <p:sp>
        <p:nvSpPr>
          <p:cNvPr id="16" name="Text 11"/>
          <p:cNvSpPr/>
          <p:nvPr/>
        </p:nvSpPr>
        <p:spPr>
          <a:xfrm>
            <a:off x="6530935" y="6606183"/>
            <a:ext cx="7054929" cy="737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3"/>
              </a:lnSpc>
              <a:buNone/>
            </a:pPr>
            <a:r>
              <a:rPr lang="en-US" sz="181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is designed to be lightweight, consuming minimal system resources and offering quick responses.</a:t>
            </a:r>
            <a:endParaRPr lang="en-US" sz="18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382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98" y="2432090"/>
            <a:ext cx="5054203" cy="33653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855" y="290036"/>
            <a:ext cx="7398901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Disadvantages of the Simple Calculator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522644" y="123855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While simple calculators offer advantages, they also come with certain limitations.</a:t>
            </a:r>
            <a:endParaRPr lang="en-US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69" y="1941961"/>
            <a:ext cx="431959" cy="43195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4837" y="2575234"/>
            <a:ext cx="1942505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Limited Functionality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593669" y="301058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lacks advanced features like trigonometric functions,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logarithms, or scientific calculations.</a:t>
            </a:r>
            <a:endParaRPr lang="en-US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875364"/>
            <a:ext cx="431959" cy="43195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3669" y="4435102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Error Handling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71459" y="480204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might not provide robust error handling for invalid inputs or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potential calculation errors.</a:t>
            </a:r>
            <a:endParaRPr lang="en-US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5850731"/>
            <a:ext cx="431959" cy="43195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4837" y="6455450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Limited Memory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04837" y="679906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typically lacks memory storage for storing intermediate </a:t>
            </a:r>
          </a:p>
          <a:p>
            <a:pPr marL="0" indent="0" algn="l">
              <a:lnSpc>
                <a:spcPts val="2177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results or previous calculations.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06" y="2444710"/>
            <a:ext cx="5010269" cy="33401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2912" y="460062"/>
            <a:ext cx="7810976" cy="1057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66"/>
              </a:lnSpc>
              <a:buNone/>
            </a:pPr>
            <a:r>
              <a:rPr lang="en-US" sz="3333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 Cases and Applications of the Simple Calculator</a:t>
            </a:r>
            <a:endParaRPr lang="en-US" sz="3333" dirty="0"/>
          </a:p>
        </p:txBody>
      </p:sp>
      <p:sp>
        <p:nvSpPr>
          <p:cNvPr id="7" name="Text 2"/>
          <p:cNvSpPr/>
          <p:nvPr/>
        </p:nvSpPr>
        <p:spPr>
          <a:xfrm>
            <a:off x="6152912" y="1871602"/>
            <a:ext cx="8239482" cy="573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finds its use in various scenarios where </a:t>
            </a:r>
          </a:p>
          <a:p>
            <a:pPr marL="0" indent="0">
              <a:lnSpc>
                <a:spcPts val="23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basic calculations are required.</a:t>
            </a:r>
            <a:endParaRPr lang="en-US" sz="2400" dirty="0"/>
          </a:p>
        </p:txBody>
      </p:sp>
      <p:sp>
        <p:nvSpPr>
          <p:cNvPr id="8" name="Shape 3"/>
          <p:cNvSpPr/>
          <p:nvPr/>
        </p:nvSpPr>
        <p:spPr>
          <a:xfrm>
            <a:off x="6427113" y="2954655"/>
            <a:ext cx="22860" cy="4182904"/>
          </a:xfrm>
          <a:prstGeom prst="roundRect">
            <a:avLst>
              <a:gd name="adj" fmla="val 349920"/>
            </a:avLst>
          </a:prstGeom>
          <a:solidFill>
            <a:srgbClr val="6D4562"/>
          </a:solidFill>
          <a:ln/>
        </p:spPr>
      </p:sp>
      <p:sp>
        <p:nvSpPr>
          <p:cNvPr id="9" name="Shape 4"/>
          <p:cNvSpPr/>
          <p:nvPr/>
        </p:nvSpPr>
        <p:spPr>
          <a:xfrm>
            <a:off x="6629936" y="3371612"/>
            <a:ext cx="666512" cy="22860"/>
          </a:xfrm>
          <a:prstGeom prst="roundRect">
            <a:avLst>
              <a:gd name="adj" fmla="val 349920"/>
            </a:avLst>
          </a:prstGeom>
          <a:solidFill>
            <a:srgbClr val="6D4562"/>
          </a:solidFill>
          <a:ln/>
        </p:spPr>
      </p:sp>
      <p:sp>
        <p:nvSpPr>
          <p:cNvPr id="10" name="Shape 5"/>
          <p:cNvSpPr/>
          <p:nvPr/>
        </p:nvSpPr>
        <p:spPr>
          <a:xfrm>
            <a:off x="6224290" y="3168848"/>
            <a:ext cx="428506" cy="428506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390977" y="3256121"/>
            <a:ext cx="95012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467451" y="3217875"/>
            <a:ext cx="2116098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 Use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593507" y="3604190"/>
            <a:ext cx="6477953" cy="502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9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Individuals use it for daily tasks like budgeting, shopping, and </a:t>
            </a:r>
          </a:p>
          <a:p>
            <a:pPr marL="0" indent="0" algn="l">
              <a:lnSpc>
                <a:spcPts val="2399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calculating tips.</a:t>
            </a:r>
            <a:endParaRPr lang="en-US" dirty="0"/>
          </a:p>
        </p:txBody>
      </p:sp>
      <p:sp>
        <p:nvSpPr>
          <p:cNvPr id="14" name="Shape 9"/>
          <p:cNvSpPr/>
          <p:nvPr/>
        </p:nvSpPr>
        <p:spPr>
          <a:xfrm>
            <a:off x="6629936" y="4626173"/>
            <a:ext cx="666512" cy="22860"/>
          </a:xfrm>
          <a:prstGeom prst="roundRect">
            <a:avLst>
              <a:gd name="adj" fmla="val 349920"/>
            </a:avLst>
          </a:prstGeom>
          <a:solidFill>
            <a:srgbClr val="6D4562"/>
          </a:solidFill>
          <a:ln/>
        </p:spPr>
      </p:sp>
      <p:sp>
        <p:nvSpPr>
          <p:cNvPr id="15" name="Shape 10"/>
          <p:cNvSpPr/>
          <p:nvPr/>
        </p:nvSpPr>
        <p:spPr>
          <a:xfrm>
            <a:off x="6224290" y="4423410"/>
            <a:ext cx="428506" cy="428506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64188" y="4510683"/>
            <a:ext cx="148590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467451" y="4484067"/>
            <a:ext cx="2208609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Educational Purposes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593508" y="4778216"/>
            <a:ext cx="6477953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9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Students in elementary and middle school utilize it for basic arithmetic practice and problem-solving.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6629936" y="6185535"/>
            <a:ext cx="666512" cy="22860"/>
          </a:xfrm>
          <a:prstGeom prst="roundRect">
            <a:avLst>
              <a:gd name="adj" fmla="val 349920"/>
            </a:avLst>
          </a:prstGeom>
          <a:solidFill>
            <a:srgbClr val="6D4562"/>
          </a:solidFill>
          <a:ln/>
        </p:spPr>
      </p:sp>
      <p:sp>
        <p:nvSpPr>
          <p:cNvPr id="20" name="Shape 15"/>
          <p:cNvSpPr/>
          <p:nvPr/>
        </p:nvSpPr>
        <p:spPr>
          <a:xfrm>
            <a:off x="6224290" y="5982772"/>
            <a:ext cx="428506" cy="428506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6364903" y="6070044"/>
            <a:ext cx="147280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000" dirty="0"/>
          </a:p>
        </p:txBody>
      </p:sp>
      <p:sp>
        <p:nvSpPr>
          <p:cNvPr id="22" name="Text 17"/>
          <p:cNvSpPr/>
          <p:nvPr/>
        </p:nvSpPr>
        <p:spPr>
          <a:xfrm>
            <a:off x="7467451" y="6059566"/>
            <a:ext cx="2259687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Business Applications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7593509" y="6362401"/>
            <a:ext cx="6477953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9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Simple calculations like discounts, sales tax, or inventory management are facilitated by the calculator.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943570"/>
            <a:ext cx="881122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Future Scope and Enhancements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2123122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Simple Calculator can be enhanced to offer more advanced functionality and features.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795826"/>
            <a:ext cx="4053840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609868"/>
            <a:ext cx="337863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Graphical Representation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64037" y="6100882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Visualizing data or calculations through graphs and charts can enhance the calculator's usability.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2795826"/>
            <a:ext cx="4053959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8161" y="560986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Scientific Functions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288161" y="6100882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Adding trigonometric functions, logarithmic functions, and scientific constants can expand its applications.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2795826"/>
            <a:ext cx="4053840" cy="25054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2404" y="560986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Calculation History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9712404" y="6100882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Storing and retrieving previous calculations can improve efficiency and aid in error checking.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692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Abhinav Dyan Samantara</cp:lastModifiedBy>
  <cp:revision>2</cp:revision>
  <dcterms:created xsi:type="dcterms:W3CDTF">2024-08-03T10:41:19Z</dcterms:created>
  <dcterms:modified xsi:type="dcterms:W3CDTF">2024-08-03T11:31:46Z</dcterms:modified>
</cp:coreProperties>
</file>